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embeddedFontLst>
    <p:embeddedFont>
      <p:font typeface="Calibri" panose="020F0502020204030204" pitchFamily="34" charset="0"/>
      <p:regular r:id="rId14"/>
      <p:bold r:id="rId15"/>
      <p:italic r:id="rId16"/>
      <p:boldItalic r:id="rId17"/>
    </p:embeddedFont>
    <p:embeddedFont>
      <p:font typeface="Play" panose="020B0604020202020204" charset="0"/>
      <p:regular r:id="rId18"/>
      <p:bold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ieakZzaHWczK06A4z4dukalIGGY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C49BAB5-160C-4AB8-82B1-B0E9547F933C}">
  <a:tblStyle styleId="{AC49BAB5-160C-4AB8-82B1-B0E9547F933C}" styleName="Table_0">
    <a:wholeTbl>
      <a:tcTxStyle b="off" i="off">
        <a:font>
          <a:latin typeface="Aptos"/>
          <a:ea typeface="Aptos"/>
          <a:cs typeface="Aptos"/>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7E9EC"/>
          </a:solidFill>
        </a:fill>
      </a:tcStyle>
    </a:wholeTbl>
    <a:band1H>
      <a:tcTxStyle/>
      <a:tcStyle>
        <a:tcBdr/>
        <a:fill>
          <a:solidFill>
            <a:srgbClr val="CAD1D8"/>
          </a:solidFill>
        </a:fill>
      </a:tcStyle>
    </a:band1H>
    <a:band2H>
      <a:tcTxStyle/>
      <a:tcStyle>
        <a:tcBdr/>
      </a:tcStyle>
    </a:band2H>
    <a:band1V>
      <a:tcTxStyle/>
      <a:tcStyle>
        <a:tcBdr/>
        <a:fill>
          <a:solidFill>
            <a:srgbClr val="CAD1D8"/>
          </a:solidFill>
        </a:fill>
      </a:tcStyle>
    </a:band1V>
    <a:band2V>
      <a:tcTxStyle/>
      <a:tcStyle>
        <a:tcBdr/>
      </a:tcStyle>
    </a:band2V>
    <a:lastCol>
      <a:tcTxStyle b="on" i="off">
        <a:font>
          <a:latin typeface="Aptos"/>
          <a:ea typeface="Aptos"/>
          <a:cs typeface="Aptos"/>
        </a:font>
        <a:schemeClr val="lt1"/>
      </a:tcTxStyle>
      <a:tcStyle>
        <a:tcBdr/>
        <a:fill>
          <a:solidFill>
            <a:schemeClr val="accent1"/>
          </a:solidFill>
        </a:fill>
      </a:tcStyle>
    </a:lastCol>
    <a:firstCol>
      <a:tcTxStyle b="on" i="off">
        <a:font>
          <a:latin typeface="Aptos"/>
          <a:ea typeface="Aptos"/>
          <a:cs typeface="Aptos"/>
        </a:font>
        <a:schemeClr val="lt1"/>
      </a:tcTxStyle>
      <a:tcStyle>
        <a:tcBdr/>
        <a:fill>
          <a:solidFill>
            <a:schemeClr val="accent1"/>
          </a:solidFill>
        </a:fill>
      </a:tcStyle>
    </a:firstCol>
    <a:lastRow>
      <a:tcTxStyle b="on" i="off">
        <a:font>
          <a:latin typeface="Aptos"/>
          <a:ea typeface="Aptos"/>
          <a:cs typeface="Aptos"/>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ptos"/>
          <a:ea typeface="Aptos"/>
          <a:cs typeface="Aptos"/>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5" name="Google Shape;145;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5" name="Google Shape;115;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1" name="Google Shape;121;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7" name="Google Shape;127;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9" name="Google Shape;139;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1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3"/>
        <p:cNvGrpSpPr/>
        <p:nvPr/>
      </p:nvGrpSpPr>
      <p:grpSpPr>
        <a:xfrm>
          <a:off x="0" y="0"/>
          <a:ext cx="0" cy="0"/>
          <a:chOff x="0" y="0"/>
          <a:chExt cx="0" cy="0"/>
        </a:xfrm>
      </p:grpSpPr>
      <p:sp>
        <p:nvSpPr>
          <p:cNvPr id="24" name="Google Shape;24;p1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6" name="Google Shape;26;p15"/>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1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8" name="Google Shape;28;p15"/>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2"/>
        <p:cNvGrpSpPr/>
        <p:nvPr/>
      </p:nvGrpSpPr>
      <p:grpSpPr>
        <a:xfrm>
          <a:off x="0" y="0"/>
          <a:ext cx="0" cy="0"/>
          <a:chOff x="0" y="0"/>
          <a:chExt cx="0" cy="0"/>
        </a:xfrm>
      </p:grpSpPr>
      <p:sp>
        <p:nvSpPr>
          <p:cNvPr id="33" name="Google Shape;33;p1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1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35" name="Google Shape;3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8"/>
        <p:cNvGrpSpPr/>
        <p:nvPr/>
      </p:nvGrpSpPr>
      <p:grpSpPr>
        <a:xfrm>
          <a:off x="0" y="0"/>
          <a:ext cx="0" cy="0"/>
          <a:chOff x="0" y="0"/>
          <a:chExt cx="0" cy="0"/>
        </a:xfrm>
      </p:grpSpPr>
      <p:sp>
        <p:nvSpPr>
          <p:cNvPr id="39" name="Google Shape;39;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1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1"/>
          <p:cNvSpPr>
            <a:spLocks noGrp="1"/>
          </p:cNvSpPr>
          <p:nvPr>
            <p:ph type="pic" idx="2"/>
          </p:nvPr>
        </p:nvSpPr>
        <p:spPr>
          <a:xfrm>
            <a:off x="5183188" y="987425"/>
            <a:ext cx="6172200" cy="4873625"/>
          </a:xfrm>
          <a:prstGeom prst="rect">
            <a:avLst/>
          </a:prstGeom>
          <a:noFill/>
          <a:ln>
            <a:noFill/>
          </a:ln>
        </p:spPr>
      </p:sp>
      <p:sp>
        <p:nvSpPr>
          <p:cNvPr id="64" name="Google Shape;64;p2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757575"/>
                </a:solidFill>
                <a:latin typeface="Arial"/>
                <a:ea typeface="Arial"/>
                <a:cs typeface="Arial"/>
                <a:sym typeface="Arial"/>
              </a:defRPr>
            </a:lvl1pPr>
            <a:lvl2pPr marL="0" marR="0" lvl="1" indent="0" algn="r" rtl="0">
              <a:spcBef>
                <a:spcPts val="0"/>
              </a:spcBef>
              <a:buNone/>
              <a:defRPr sz="1200" b="0" i="0" u="none" strike="noStrike" cap="none">
                <a:solidFill>
                  <a:srgbClr val="757575"/>
                </a:solidFill>
                <a:latin typeface="Arial"/>
                <a:ea typeface="Arial"/>
                <a:cs typeface="Arial"/>
                <a:sym typeface="Arial"/>
              </a:defRPr>
            </a:lvl2pPr>
            <a:lvl3pPr marL="0" marR="0" lvl="2" indent="0" algn="r" rtl="0">
              <a:spcBef>
                <a:spcPts val="0"/>
              </a:spcBef>
              <a:buNone/>
              <a:defRPr sz="1200" b="0" i="0" u="none" strike="noStrike" cap="none">
                <a:solidFill>
                  <a:srgbClr val="757575"/>
                </a:solidFill>
                <a:latin typeface="Arial"/>
                <a:ea typeface="Arial"/>
                <a:cs typeface="Arial"/>
                <a:sym typeface="Arial"/>
              </a:defRPr>
            </a:lvl3pPr>
            <a:lvl4pPr marL="0" marR="0" lvl="3" indent="0" algn="r" rtl="0">
              <a:spcBef>
                <a:spcPts val="0"/>
              </a:spcBef>
              <a:buNone/>
              <a:defRPr sz="1200" b="0" i="0" u="none" strike="noStrike" cap="none">
                <a:solidFill>
                  <a:srgbClr val="757575"/>
                </a:solidFill>
                <a:latin typeface="Arial"/>
                <a:ea typeface="Arial"/>
                <a:cs typeface="Arial"/>
                <a:sym typeface="Arial"/>
              </a:defRPr>
            </a:lvl4pPr>
            <a:lvl5pPr marL="0" marR="0" lvl="4" indent="0" algn="r" rtl="0">
              <a:spcBef>
                <a:spcPts val="0"/>
              </a:spcBef>
              <a:buNone/>
              <a:defRPr sz="1200" b="0" i="0" u="none" strike="noStrike" cap="none">
                <a:solidFill>
                  <a:srgbClr val="757575"/>
                </a:solidFill>
                <a:latin typeface="Arial"/>
                <a:ea typeface="Arial"/>
                <a:cs typeface="Arial"/>
                <a:sym typeface="Arial"/>
              </a:defRPr>
            </a:lvl5pPr>
            <a:lvl6pPr marL="0" marR="0" lvl="5" indent="0" algn="r" rtl="0">
              <a:spcBef>
                <a:spcPts val="0"/>
              </a:spcBef>
              <a:buNone/>
              <a:defRPr sz="1200" b="0" i="0" u="none" strike="noStrike" cap="none">
                <a:solidFill>
                  <a:srgbClr val="757575"/>
                </a:solidFill>
                <a:latin typeface="Arial"/>
                <a:ea typeface="Arial"/>
                <a:cs typeface="Arial"/>
                <a:sym typeface="Arial"/>
              </a:defRPr>
            </a:lvl6pPr>
            <a:lvl7pPr marL="0" marR="0" lvl="6" indent="0" algn="r" rtl="0">
              <a:spcBef>
                <a:spcPts val="0"/>
              </a:spcBef>
              <a:buNone/>
              <a:defRPr sz="1200" b="0" i="0" u="none" strike="noStrike" cap="none">
                <a:solidFill>
                  <a:srgbClr val="757575"/>
                </a:solidFill>
                <a:latin typeface="Arial"/>
                <a:ea typeface="Arial"/>
                <a:cs typeface="Arial"/>
                <a:sym typeface="Arial"/>
              </a:defRPr>
            </a:lvl7pPr>
            <a:lvl8pPr marL="0" marR="0" lvl="7" indent="0" algn="r" rtl="0">
              <a:spcBef>
                <a:spcPts val="0"/>
              </a:spcBef>
              <a:buNone/>
              <a:defRPr sz="1200" b="0" i="0" u="none" strike="noStrike" cap="none">
                <a:solidFill>
                  <a:srgbClr val="757575"/>
                </a:solidFill>
                <a:latin typeface="Arial"/>
                <a:ea typeface="Arial"/>
                <a:cs typeface="Arial"/>
                <a:sym typeface="Arial"/>
              </a:defRPr>
            </a:lvl8pPr>
            <a:lvl9pPr marL="0" marR="0" lvl="8" indent="0" algn="r" rtl="0">
              <a:spcBef>
                <a:spcPts val="0"/>
              </a:spcBef>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subTitle" idx="1"/>
          </p:nvPr>
        </p:nvSpPr>
        <p:spPr>
          <a:xfrm>
            <a:off x="1524000" y="1903866"/>
            <a:ext cx="9144000" cy="2276247"/>
          </a:xfrm>
          <a:prstGeom prst="rect">
            <a:avLst/>
          </a:prstGeom>
          <a:noFill/>
          <a:ln>
            <a:noFill/>
          </a:ln>
        </p:spPr>
        <p:txBody>
          <a:bodyPr spcFirstLastPara="1" wrap="square" lIns="91425" tIns="45700" rIns="91425" bIns="45700" anchor="t" anchorCtr="0">
            <a:normAutofit fontScale="92500" lnSpcReduction="10000"/>
          </a:bodyPr>
          <a:lstStyle/>
          <a:p>
            <a:pPr marL="0" lvl="0" indent="0" algn="ctr" rtl="0">
              <a:lnSpc>
                <a:spcPct val="90000"/>
              </a:lnSpc>
              <a:spcBef>
                <a:spcPts val="0"/>
              </a:spcBef>
              <a:spcAft>
                <a:spcPts val="0"/>
              </a:spcAft>
              <a:buClr>
                <a:schemeClr val="dk1"/>
              </a:buClr>
              <a:buSzPct val="100000"/>
              <a:buNone/>
            </a:pPr>
            <a:r>
              <a:rPr lang="en-GB" b="1">
                <a:latin typeface="Calibri"/>
                <a:ea typeface="Calibri"/>
                <a:cs typeface="Calibri"/>
                <a:sym typeface="Calibri"/>
              </a:rPr>
              <a:t>Disclaimer: </a:t>
            </a:r>
            <a:endParaRPr/>
          </a:p>
          <a:p>
            <a:pPr marL="0" lvl="0" indent="0" algn="just" rtl="0">
              <a:lnSpc>
                <a:spcPct val="90000"/>
              </a:lnSpc>
              <a:spcBef>
                <a:spcPts val="1000"/>
              </a:spcBef>
              <a:spcAft>
                <a:spcPts val="0"/>
              </a:spcAft>
              <a:buClr>
                <a:schemeClr val="dk1"/>
              </a:buClr>
              <a:buSzPct val="100000"/>
              <a:buNone/>
            </a:pPr>
            <a:r>
              <a:rPr lang="en-GB">
                <a:latin typeface="Calibri"/>
                <a:ea typeface="Calibri"/>
                <a:cs typeface="Calibri"/>
                <a:sym typeface="Calibri"/>
              </a:rPr>
              <a:t>(The information, data, and claims presented in this presentation are provided solely by the respective startup/accelerator. It is assumed to be accurate, complete, and final as submitted. Any misrepresentation, falsification, or deliberate submission of incorrect information for the purpose of obtaining funds or benefits may invite legal, financial, and regulatory consequences against the concerned party.)</a:t>
            </a:r>
            <a:endParaRPr>
              <a:latin typeface="Calibri"/>
              <a:ea typeface="Calibri"/>
              <a:cs typeface="Calibri"/>
              <a:sym typeface="Calibri"/>
            </a:endParaRPr>
          </a:p>
        </p:txBody>
      </p:sp>
      <p:pic>
        <p:nvPicPr>
          <p:cNvPr id="85" name="Google Shape;85;p1" descr="Meity Startup Hub"/>
          <p:cNvPicPr preferRelativeResize="0"/>
          <p:nvPr/>
        </p:nvPicPr>
        <p:blipFill rotWithShape="1">
          <a:blip r:embed="rId3">
            <a:alphaModFix/>
          </a:blip>
          <a:srcRect/>
          <a:stretch/>
        </p:blipFill>
        <p:spPr>
          <a:xfrm>
            <a:off x="5628274" y="272458"/>
            <a:ext cx="1653909" cy="120597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1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Play"/>
              <a:buNone/>
            </a:pPr>
            <a:r>
              <a:rPr lang="en-GB"/>
              <a:t>Acceleration Impact</a:t>
            </a:r>
            <a:endParaRPr/>
          </a:p>
        </p:txBody>
      </p:sp>
      <p:sp>
        <p:nvSpPr>
          <p:cNvPr id="148" name="Google Shape;148;p1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2400"/>
              <a:buNone/>
            </a:pPr>
            <a:r>
              <a:rPr lang="en-GB"/>
              <a:t>Support Received</a:t>
            </a:r>
            <a:endParaRPr/>
          </a:p>
        </p:txBody>
      </p:sp>
      <p:sp>
        <p:nvSpPr>
          <p:cNvPr id="149" name="Google Shape;149;p1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None/>
            </a:pPr>
            <a:r>
              <a:rPr lang="en-GB" sz="2000"/>
              <a:t>List down the supports received in the acceleration program by the accelerator</a:t>
            </a:r>
            <a:endParaRPr sz="2000"/>
          </a:p>
        </p:txBody>
      </p:sp>
      <p:sp>
        <p:nvSpPr>
          <p:cNvPr id="150" name="Google Shape;150;p1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2400"/>
              <a:buNone/>
            </a:pPr>
            <a:r>
              <a:rPr lang="en-GB"/>
              <a:t>Acceleration Impact</a:t>
            </a:r>
            <a:endParaRPr/>
          </a:p>
        </p:txBody>
      </p:sp>
      <p:sp>
        <p:nvSpPr>
          <p:cNvPr id="151" name="Google Shape;151;p1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1100"/>
              <a:buNone/>
            </a:pPr>
            <a:r>
              <a:rPr lang="en-GB" sz="2000"/>
              <a:t>No. of Mentor Sessions attended - </a:t>
            </a:r>
            <a:endParaRPr sz="2000"/>
          </a:p>
          <a:p>
            <a:pPr marL="0" lvl="0" indent="0" algn="l" rtl="0">
              <a:spcBef>
                <a:spcPts val="0"/>
              </a:spcBef>
              <a:spcAft>
                <a:spcPts val="0"/>
              </a:spcAft>
              <a:buClr>
                <a:schemeClr val="dk1"/>
              </a:buClr>
              <a:buSzPts val="1100"/>
              <a:buNone/>
            </a:pPr>
            <a:r>
              <a:rPr lang="en-GB" sz="2000"/>
              <a:t>No. of investors connected - </a:t>
            </a:r>
            <a:endParaRPr sz="2000"/>
          </a:p>
          <a:p>
            <a:pPr marL="0" lvl="0" indent="0" algn="l" rtl="0">
              <a:spcBef>
                <a:spcPts val="0"/>
              </a:spcBef>
              <a:spcAft>
                <a:spcPts val="0"/>
              </a:spcAft>
              <a:buClr>
                <a:schemeClr val="dk1"/>
              </a:buClr>
              <a:buSzPts val="1100"/>
              <a:buNone/>
            </a:pPr>
            <a:r>
              <a:rPr lang="en-GB" sz="2000"/>
              <a:t>Industry connects and networking provided - </a:t>
            </a:r>
            <a:endParaRPr sz="2000"/>
          </a:p>
          <a:p>
            <a:pPr marL="0" lvl="0" indent="0" algn="l" rtl="0">
              <a:spcBef>
                <a:spcPts val="0"/>
              </a:spcBef>
              <a:spcAft>
                <a:spcPts val="0"/>
              </a:spcAft>
              <a:buClr>
                <a:schemeClr val="dk1"/>
              </a:buClr>
              <a:buSzPts val="1100"/>
              <a:buFont typeface="Arial"/>
              <a:buNone/>
            </a:pPr>
            <a:r>
              <a:rPr lang="en-GB" sz="2000"/>
              <a:t>Any  other impact - </a:t>
            </a:r>
            <a:endParaRPr sz="2000"/>
          </a:p>
        </p:txBody>
      </p:sp>
      <p:cxnSp>
        <p:nvCxnSpPr>
          <p:cNvPr id="152" name="Google Shape;152;p10"/>
          <p:cNvCxnSpPr/>
          <p:nvPr/>
        </p:nvCxnSpPr>
        <p:spPr>
          <a:xfrm>
            <a:off x="208800" y="1534850"/>
            <a:ext cx="5938800" cy="0"/>
          </a:xfrm>
          <a:prstGeom prst="straightConnector1">
            <a:avLst/>
          </a:prstGeom>
          <a:noFill/>
          <a:ln w="9525" cap="flat" cmpd="sng">
            <a:solidFill>
              <a:schemeClr val="dk2"/>
            </a:solidFill>
            <a:prstDash val="solid"/>
            <a:round/>
            <a:headEnd type="none" w="med" len="med"/>
            <a:tailEnd type="none" w="med" len="med"/>
          </a:ln>
        </p:spPr>
      </p:cxnSp>
      <p:cxnSp>
        <p:nvCxnSpPr>
          <p:cNvPr id="153" name="Google Shape;153;p10"/>
          <p:cNvCxnSpPr/>
          <p:nvPr/>
        </p:nvCxnSpPr>
        <p:spPr>
          <a:xfrm>
            <a:off x="5997575" y="5592150"/>
            <a:ext cx="5938800" cy="0"/>
          </a:xfrm>
          <a:prstGeom prst="straightConnector1">
            <a:avLst/>
          </a:prstGeom>
          <a:noFill/>
          <a:ln w="9525" cap="flat" cmpd="sng">
            <a:solidFill>
              <a:schemeClr val="dk2"/>
            </a:solidFill>
            <a:prstDash val="solid"/>
            <a:round/>
            <a:headEnd type="none" w="med" len="med"/>
            <a:tailEnd type="none" w="med" len="med"/>
          </a:ln>
        </p:spPr>
      </p:cxnSp>
      <p:cxnSp>
        <p:nvCxnSpPr>
          <p:cNvPr id="154" name="Google Shape;154;p10"/>
          <p:cNvCxnSpPr/>
          <p:nvPr/>
        </p:nvCxnSpPr>
        <p:spPr>
          <a:xfrm>
            <a:off x="6097588" y="1690688"/>
            <a:ext cx="0" cy="3635100"/>
          </a:xfrm>
          <a:prstGeom prst="straightConnector1">
            <a:avLst/>
          </a:prstGeom>
          <a:noFill/>
          <a:ln w="9525" cap="flat" cmpd="sng">
            <a:solidFill>
              <a:schemeClr val="dk2"/>
            </a:solidFill>
            <a:prstDash val="solid"/>
            <a:round/>
            <a:headEnd type="none" w="med" len="med"/>
            <a:tailEnd type="none" w="med" len="med"/>
          </a:ln>
        </p:spPr>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1"/>
          <p:cNvSpPr txBox="1">
            <a:spLocks noGrp="1"/>
          </p:cNvSpPr>
          <p:nvPr>
            <p:ph type="title"/>
          </p:nvPr>
        </p:nvSpPr>
        <p:spPr>
          <a:xfrm>
            <a:off x="838200" y="-79641"/>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Play"/>
              <a:buNone/>
            </a:pPr>
            <a:r>
              <a:rPr lang="en-GB"/>
              <a:t>Current Status </a:t>
            </a:r>
            <a:r>
              <a:rPr lang="en-GB" sz="3200"/>
              <a:t>as on date</a:t>
            </a:r>
            <a:endParaRPr/>
          </a:p>
        </p:txBody>
      </p:sp>
      <p:graphicFrame>
        <p:nvGraphicFramePr>
          <p:cNvPr id="160" name="Google Shape;160;p11"/>
          <p:cNvGraphicFramePr/>
          <p:nvPr/>
        </p:nvGraphicFramePr>
        <p:xfrm>
          <a:off x="838200" y="1003112"/>
          <a:ext cx="3000000" cy="3000000"/>
        </p:xfrm>
        <a:graphic>
          <a:graphicData uri="http://schemas.openxmlformats.org/drawingml/2006/table">
            <a:tbl>
              <a:tblPr firstRow="1" bandRow="1">
                <a:noFill/>
                <a:tableStyleId>{AC49BAB5-160C-4AB8-82B1-B0E9547F933C}</a:tableStyleId>
              </a:tblPr>
              <a:tblGrid>
                <a:gridCol w="1186550">
                  <a:extLst>
                    <a:ext uri="{9D8B030D-6E8A-4147-A177-3AD203B41FA5}">
                      <a16:colId xmlns:a16="http://schemas.microsoft.com/office/drawing/2014/main" val="20000"/>
                    </a:ext>
                  </a:extLst>
                </a:gridCol>
                <a:gridCol w="5939975">
                  <a:extLst>
                    <a:ext uri="{9D8B030D-6E8A-4147-A177-3AD203B41FA5}">
                      <a16:colId xmlns:a16="http://schemas.microsoft.com/office/drawing/2014/main" val="20001"/>
                    </a:ext>
                  </a:extLst>
                </a:gridCol>
                <a:gridCol w="3563250">
                  <a:extLst>
                    <a:ext uri="{9D8B030D-6E8A-4147-A177-3AD203B41FA5}">
                      <a16:colId xmlns:a16="http://schemas.microsoft.com/office/drawing/2014/main" val="20002"/>
                    </a:ext>
                  </a:extLst>
                </a:gridCol>
              </a:tblGrid>
              <a:tr h="451575">
                <a:tc>
                  <a:txBody>
                    <a:bodyPr/>
                    <a:lstStyle/>
                    <a:p>
                      <a:pPr marL="0" marR="0" lvl="0" indent="0" algn="l" rtl="0">
                        <a:spcBef>
                          <a:spcPts val="0"/>
                        </a:spcBef>
                        <a:spcAft>
                          <a:spcPts val="0"/>
                        </a:spcAft>
                        <a:buNone/>
                      </a:pPr>
                      <a:r>
                        <a:rPr lang="en-GB" sz="2400" u="none" strike="noStrike" cap="none"/>
                        <a:t>Sl. No.</a:t>
                      </a:r>
                      <a:endParaRPr/>
                    </a:p>
                  </a:txBody>
                  <a:tcPr marL="91450" marR="91450" marT="45725" marB="45725"/>
                </a:tc>
                <a:tc>
                  <a:txBody>
                    <a:bodyPr/>
                    <a:lstStyle/>
                    <a:p>
                      <a:pPr marL="0" marR="0" lvl="0" indent="0" algn="l" rtl="0">
                        <a:spcBef>
                          <a:spcPts val="0"/>
                        </a:spcBef>
                        <a:spcAft>
                          <a:spcPts val="0"/>
                        </a:spcAft>
                        <a:buNone/>
                      </a:pPr>
                      <a:r>
                        <a:rPr lang="en-GB" sz="2400"/>
                        <a:t>Heads</a:t>
                      </a:r>
                      <a:endParaRPr/>
                    </a:p>
                  </a:txBody>
                  <a:tcPr marL="91450" marR="91450" marT="45725" marB="45725"/>
                </a:tc>
                <a:tc>
                  <a:txBody>
                    <a:bodyPr/>
                    <a:lstStyle/>
                    <a:p>
                      <a:pPr marL="0" marR="0" lvl="0" indent="0" algn="l" rtl="0">
                        <a:spcBef>
                          <a:spcPts val="0"/>
                        </a:spcBef>
                        <a:spcAft>
                          <a:spcPts val="0"/>
                        </a:spcAft>
                        <a:buNone/>
                      </a:pPr>
                      <a:r>
                        <a:rPr lang="en-GB" sz="2400"/>
                        <a:t>Deliverables</a:t>
                      </a:r>
                      <a:endParaRPr/>
                    </a:p>
                  </a:txBody>
                  <a:tcPr marL="91450" marR="91450" marT="45725" marB="45725"/>
                </a:tc>
                <a:extLst>
                  <a:ext uri="{0D108BD9-81ED-4DB2-BD59-A6C34878D82A}">
                    <a16:rowId xmlns:a16="http://schemas.microsoft.com/office/drawing/2014/main" val="10000"/>
                  </a:ext>
                </a:extLst>
              </a:tr>
              <a:tr h="451575">
                <a:tc>
                  <a:txBody>
                    <a:bodyPr/>
                    <a:lstStyle/>
                    <a:p>
                      <a:pPr marL="0" marR="0" lvl="0" indent="0" algn="l" rtl="0">
                        <a:spcBef>
                          <a:spcPts val="0"/>
                        </a:spcBef>
                        <a:spcAft>
                          <a:spcPts val="0"/>
                        </a:spcAft>
                        <a:buNone/>
                      </a:pPr>
                      <a:r>
                        <a:rPr lang="en-GB" sz="2400"/>
                        <a:t>1</a:t>
                      </a:r>
                      <a:endParaRPr/>
                    </a:p>
                  </a:txBody>
                  <a:tcPr marL="91450" marR="91450" marT="45725" marB="45725"/>
                </a:tc>
                <a:tc>
                  <a:txBody>
                    <a:bodyPr/>
                    <a:lstStyle/>
                    <a:p>
                      <a:pPr marL="0" marR="0" lvl="0" indent="0" algn="l" rtl="0">
                        <a:spcBef>
                          <a:spcPts val="0"/>
                        </a:spcBef>
                        <a:spcAft>
                          <a:spcPts val="0"/>
                        </a:spcAft>
                        <a:buNone/>
                      </a:pPr>
                      <a:r>
                        <a:rPr lang="en-GB" sz="2400"/>
                        <a:t>Technology Readiness Level</a:t>
                      </a:r>
                      <a:endParaRPr/>
                    </a:p>
                  </a:txBody>
                  <a:tcPr marL="91450" marR="91450" marT="45725" marB="45725"/>
                </a:tc>
                <a:tc>
                  <a:txBody>
                    <a:bodyPr/>
                    <a:lstStyle/>
                    <a:p>
                      <a:pPr marL="0" marR="0" lvl="0" indent="0" algn="l" rtl="0">
                        <a:spcBef>
                          <a:spcPts val="0"/>
                        </a:spcBef>
                        <a:spcAft>
                          <a:spcPts val="0"/>
                        </a:spcAft>
                        <a:buNone/>
                      </a:pPr>
                      <a:endParaRPr sz="2400"/>
                    </a:p>
                  </a:txBody>
                  <a:tcPr marL="91450" marR="91450" marT="45725" marB="45725"/>
                </a:tc>
                <a:extLst>
                  <a:ext uri="{0D108BD9-81ED-4DB2-BD59-A6C34878D82A}">
                    <a16:rowId xmlns:a16="http://schemas.microsoft.com/office/drawing/2014/main" val="10001"/>
                  </a:ext>
                </a:extLst>
              </a:tr>
              <a:tr h="451575">
                <a:tc>
                  <a:txBody>
                    <a:bodyPr/>
                    <a:lstStyle/>
                    <a:p>
                      <a:pPr marL="0" marR="0" lvl="0" indent="0" algn="l" rtl="0">
                        <a:spcBef>
                          <a:spcPts val="0"/>
                        </a:spcBef>
                        <a:spcAft>
                          <a:spcPts val="0"/>
                        </a:spcAft>
                        <a:buNone/>
                      </a:pPr>
                      <a:r>
                        <a:rPr lang="en-GB" sz="2400"/>
                        <a:t>2</a:t>
                      </a:r>
                      <a:endParaRPr/>
                    </a:p>
                  </a:txBody>
                  <a:tcPr marL="91450" marR="91450" marT="45725" marB="45725"/>
                </a:tc>
                <a:tc>
                  <a:txBody>
                    <a:bodyPr/>
                    <a:lstStyle/>
                    <a:p>
                      <a:pPr marL="0" marR="0" lvl="0" indent="0" algn="l" rtl="0">
                        <a:spcBef>
                          <a:spcPts val="0"/>
                        </a:spcBef>
                        <a:spcAft>
                          <a:spcPts val="0"/>
                        </a:spcAft>
                        <a:buNone/>
                      </a:pPr>
                      <a:r>
                        <a:rPr lang="en-GB" sz="2400"/>
                        <a:t>No. of Customers</a:t>
                      </a:r>
                      <a:endParaRPr/>
                    </a:p>
                  </a:txBody>
                  <a:tcPr marL="91450" marR="91450" marT="45725" marB="45725"/>
                </a:tc>
                <a:tc>
                  <a:txBody>
                    <a:bodyPr/>
                    <a:lstStyle/>
                    <a:p>
                      <a:pPr marL="0" marR="0" lvl="0" indent="0" algn="l" rtl="0">
                        <a:spcBef>
                          <a:spcPts val="0"/>
                        </a:spcBef>
                        <a:spcAft>
                          <a:spcPts val="0"/>
                        </a:spcAft>
                        <a:buNone/>
                      </a:pPr>
                      <a:endParaRPr sz="2400"/>
                    </a:p>
                  </a:txBody>
                  <a:tcPr marL="91450" marR="91450" marT="45725" marB="45725"/>
                </a:tc>
                <a:extLst>
                  <a:ext uri="{0D108BD9-81ED-4DB2-BD59-A6C34878D82A}">
                    <a16:rowId xmlns:a16="http://schemas.microsoft.com/office/drawing/2014/main" val="10002"/>
                  </a:ext>
                </a:extLst>
              </a:tr>
              <a:tr h="451575">
                <a:tc>
                  <a:txBody>
                    <a:bodyPr/>
                    <a:lstStyle/>
                    <a:p>
                      <a:pPr marL="0" marR="0" lvl="0" indent="0" algn="l" rtl="0">
                        <a:spcBef>
                          <a:spcPts val="0"/>
                        </a:spcBef>
                        <a:spcAft>
                          <a:spcPts val="0"/>
                        </a:spcAft>
                        <a:buNone/>
                      </a:pPr>
                      <a:r>
                        <a:rPr lang="en-GB" sz="2400"/>
                        <a:t>3</a:t>
                      </a:r>
                      <a:endParaRPr/>
                    </a:p>
                  </a:txBody>
                  <a:tcPr marL="91450" marR="91450" marT="45725" marB="45725"/>
                </a:tc>
                <a:tc>
                  <a:txBody>
                    <a:bodyPr/>
                    <a:lstStyle/>
                    <a:p>
                      <a:pPr marL="0" marR="0" lvl="0" indent="0" algn="l" rtl="0">
                        <a:spcBef>
                          <a:spcPts val="0"/>
                        </a:spcBef>
                        <a:spcAft>
                          <a:spcPts val="0"/>
                        </a:spcAft>
                        <a:buNone/>
                      </a:pPr>
                      <a:r>
                        <a:rPr lang="en-GB" sz="2400"/>
                        <a:t>Revenue Generated last FY in INR</a:t>
                      </a:r>
                      <a:endParaRPr/>
                    </a:p>
                  </a:txBody>
                  <a:tcPr marL="91450" marR="91450" marT="45725" marB="45725"/>
                </a:tc>
                <a:tc>
                  <a:txBody>
                    <a:bodyPr/>
                    <a:lstStyle/>
                    <a:p>
                      <a:pPr marL="0" marR="0" lvl="0" indent="0" algn="l" rtl="0">
                        <a:spcBef>
                          <a:spcPts val="0"/>
                        </a:spcBef>
                        <a:spcAft>
                          <a:spcPts val="0"/>
                        </a:spcAft>
                        <a:buNone/>
                      </a:pPr>
                      <a:endParaRPr sz="2400"/>
                    </a:p>
                  </a:txBody>
                  <a:tcPr marL="91450" marR="91450" marT="45725" marB="45725"/>
                </a:tc>
                <a:extLst>
                  <a:ext uri="{0D108BD9-81ED-4DB2-BD59-A6C34878D82A}">
                    <a16:rowId xmlns:a16="http://schemas.microsoft.com/office/drawing/2014/main" val="10003"/>
                  </a:ext>
                </a:extLst>
              </a:tr>
              <a:tr h="451575">
                <a:tc>
                  <a:txBody>
                    <a:bodyPr/>
                    <a:lstStyle/>
                    <a:p>
                      <a:pPr marL="0" marR="0" lvl="0" indent="0" algn="l" rtl="0">
                        <a:spcBef>
                          <a:spcPts val="0"/>
                        </a:spcBef>
                        <a:spcAft>
                          <a:spcPts val="0"/>
                        </a:spcAft>
                        <a:buNone/>
                      </a:pPr>
                      <a:r>
                        <a:rPr lang="en-GB" sz="2400"/>
                        <a:t>4</a:t>
                      </a:r>
                      <a:endParaRPr/>
                    </a:p>
                  </a:txBody>
                  <a:tcPr marL="91450" marR="91450" marT="45725" marB="45725"/>
                </a:tc>
                <a:tc>
                  <a:txBody>
                    <a:bodyPr/>
                    <a:lstStyle/>
                    <a:p>
                      <a:pPr marL="0" marR="0" lvl="0" indent="0" algn="l" rtl="0">
                        <a:spcBef>
                          <a:spcPts val="0"/>
                        </a:spcBef>
                        <a:spcAft>
                          <a:spcPts val="0"/>
                        </a:spcAft>
                        <a:buNone/>
                      </a:pPr>
                      <a:r>
                        <a:rPr lang="en-GB" sz="2400"/>
                        <a:t>Monthly Revenue in INR</a:t>
                      </a:r>
                      <a:endParaRPr/>
                    </a:p>
                  </a:txBody>
                  <a:tcPr marL="91450" marR="91450" marT="45725" marB="45725"/>
                </a:tc>
                <a:tc>
                  <a:txBody>
                    <a:bodyPr/>
                    <a:lstStyle/>
                    <a:p>
                      <a:pPr marL="0" marR="0" lvl="0" indent="0" algn="l" rtl="0">
                        <a:spcBef>
                          <a:spcPts val="0"/>
                        </a:spcBef>
                        <a:spcAft>
                          <a:spcPts val="0"/>
                        </a:spcAft>
                        <a:buNone/>
                      </a:pPr>
                      <a:endParaRPr sz="2400"/>
                    </a:p>
                  </a:txBody>
                  <a:tcPr marL="91450" marR="91450" marT="45725" marB="45725"/>
                </a:tc>
                <a:extLst>
                  <a:ext uri="{0D108BD9-81ED-4DB2-BD59-A6C34878D82A}">
                    <a16:rowId xmlns:a16="http://schemas.microsoft.com/office/drawing/2014/main" val="10004"/>
                  </a:ext>
                </a:extLst>
              </a:tr>
              <a:tr h="508600">
                <a:tc>
                  <a:txBody>
                    <a:bodyPr/>
                    <a:lstStyle/>
                    <a:p>
                      <a:pPr marL="0" marR="0" lvl="0" indent="0" algn="l" rtl="0">
                        <a:spcBef>
                          <a:spcPts val="0"/>
                        </a:spcBef>
                        <a:spcAft>
                          <a:spcPts val="0"/>
                        </a:spcAft>
                        <a:buNone/>
                      </a:pPr>
                      <a:r>
                        <a:rPr lang="en-GB" sz="2400"/>
                        <a:t>5</a:t>
                      </a:r>
                      <a:endParaRPr/>
                    </a:p>
                  </a:txBody>
                  <a:tcPr marL="91450" marR="91450" marT="45725" marB="45725"/>
                </a:tc>
                <a:tc>
                  <a:txBody>
                    <a:bodyPr/>
                    <a:lstStyle/>
                    <a:p>
                      <a:pPr marL="0" marR="0" lvl="0" indent="0" algn="l" rtl="0">
                        <a:spcBef>
                          <a:spcPts val="0"/>
                        </a:spcBef>
                        <a:spcAft>
                          <a:spcPts val="0"/>
                        </a:spcAft>
                        <a:buNone/>
                      </a:pPr>
                      <a:r>
                        <a:rPr lang="en-GB" sz="2400"/>
                        <a:t>Funds Raised till date (grants+investments)</a:t>
                      </a:r>
                      <a:endParaRPr/>
                    </a:p>
                  </a:txBody>
                  <a:tcPr marL="91450" marR="91450" marT="45725" marB="45725"/>
                </a:tc>
                <a:tc>
                  <a:txBody>
                    <a:bodyPr/>
                    <a:lstStyle/>
                    <a:p>
                      <a:pPr marL="0" marR="0" lvl="0" indent="0" algn="l" rtl="0">
                        <a:spcBef>
                          <a:spcPts val="0"/>
                        </a:spcBef>
                        <a:spcAft>
                          <a:spcPts val="0"/>
                        </a:spcAft>
                        <a:buNone/>
                      </a:pPr>
                      <a:endParaRPr sz="2400"/>
                    </a:p>
                  </a:txBody>
                  <a:tcPr marL="91450" marR="91450" marT="45725" marB="45725"/>
                </a:tc>
                <a:extLst>
                  <a:ext uri="{0D108BD9-81ED-4DB2-BD59-A6C34878D82A}">
                    <a16:rowId xmlns:a16="http://schemas.microsoft.com/office/drawing/2014/main" val="10005"/>
                  </a:ext>
                </a:extLst>
              </a:tr>
              <a:tr h="451575">
                <a:tc>
                  <a:txBody>
                    <a:bodyPr/>
                    <a:lstStyle/>
                    <a:p>
                      <a:pPr marL="0" marR="0" lvl="0" indent="0" algn="l" rtl="0">
                        <a:spcBef>
                          <a:spcPts val="0"/>
                        </a:spcBef>
                        <a:spcAft>
                          <a:spcPts val="0"/>
                        </a:spcAft>
                        <a:buNone/>
                      </a:pPr>
                      <a:r>
                        <a:rPr lang="en-GB" sz="2400"/>
                        <a:t>6</a:t>
                      </a:r>
                      <a:endParaRPr/>
                    </a:p>
                  </a:txBody>
                  <a:tcPr marL="91450" marR="91450" marT="45725" marB="45725"/>
                </a:tc>
                <a:tc>
                  <a:txBody>
                    <a:bodyPr/>
                    <a:lstStyle/>
                    <a:p>
                      <a:pPr marL="0" marR="0" lvl="0" indent="0" algn="l" rtl="0">
                        <a:spcBef>
                          <a:spcPts val="0"/>
                        </a:spcBef>
                        <a:spcAft>
                          <a:spcPts val="0"/>
                        </a:spcAft>
                        <a:buNone/>
                      </a:pPr>
                      <a:r>
                        <a:rPr lang="en-GB" sz="2400"/>
                        <a:t>Employment generated till date</a:t>
                      </a:r>
                      <a:endParaRPr/>
                    </a:p>
                  </a:txBody>
                  <a:tcPr marL="91450" marR="91450" marT="45725" marB="45725"/>
                </a:tc>
                <a:tc>
                  <a:txBody>
                    <a:bodyPr/>
                    <a:lstStyle/>
                    <a:p>
                      <a:pPr marL="0" marR="0" lvl="0" indent="0" algn="l" rtl="0">
                        <a:spcBef>
                          <a:spcPts val="0"/>
                        </a:spcBef>
                        <a:spcAft>
                          <a:spcPts val="0"/>
                        </a:spcAft>
                        <a:buNone/>
                      </a:pPr>
                      <a:endParaRPr sz="2400"/>
                    </a:p>
                  </a:txBody>
                  <a:tcPr marL="91450" marR="91450" marT="45725" marB="45725"/>
                </a:tc>
                <a:extLst>
                  <a:ext uri="{0D108BD9-81ED-4DB2-BD59-A6C34878D82A}">
                    <a16:rowId xmlns:a16="http://schemas.microsoft.com/office/drawing/2014/main" val="10006"/>
                  </a:ext>
                </a:extLst>
              </a:tr>
              <a:tr h="504750">
                <a:tc>
                  <a:txBody>
                    <a:bodyPr/>
                    <a:lstStyle/>
                    <a:p>
                      <a:pPr marL="0" marR="0" lvl="0" indent="0" algn="l" rtl="0">
                        <a:spcBef>
                          <a:spcPts val="0"/>
                        </a:spcBef>
                        <a:spcAft>
                          <a:spcPts val="0"/>
                        </a:spcAft>
                        <a:buNone/>
                      </a:pPr>
                      <a:r>
                        <a:rPr lang="en-GB" sz="2400"/>
                        <a:t>7</a:t>
                      </a:r>
                      <a:endParaRPr/>
                    </a:p>
                  </a:txBody>
                  <a:tcPr marL="91450" marR="91450" marT="45725" marB="45725"/>
                </a:tc>
                <a:tc>
                  <a:txBody>
                    <a:bodyPr/>
                    <a:lstStyle/>
                    <a:p>
                      <a:pPr marL="0" marR="0" lvl="0" indent="0" algn="l" rtl="0">
                        <a:spcBef>
                          <a:spcPts val="0"/>
                        </a:spcBef>
                        <a:spcAft>
                          <a:spcPts val="0"/>
                        </a:spcAft>
                        <a:buNone/>
                      </a:pPr>
                      <a:r>
                        <a:rPr lang="en-GB" sz="2400"/>
                        <a:t>Name of the Women Co-Founder (if any)</a:t>
                      </a:r>
                      <a:endParaRPr/>
                    </a:p>
                  </a:txBody>
                  <a:tcPr marL="91450" marR="91450" marT="45725" marB="45725"/>
                </a:tc>
                <a:tc>
                  <a:txBody>
                    <a:bodyPr/>
                    <a:lstStyle/>
                    <a:p>
                      <a:pPr marL="0" marR="0" lvl="0" indent="0" algn="l" rtl="0">
                        <a:spcBef>
                          <a:spcPts val="0"/>
                        </a:spcBef>
                        <a:spcAft>
                          <a:spcPts val="0"/>
                        </a:spcAft>
                        <a:buNone/>
                      </a:pPr>
                      <a:endParaRPr sz="2400"/>
                    </a:p>
                  </a:txBody>
                  <a:tcPr marL="91450" marR="91450" marT="45725" marB="45725"/>
                </a:tc>
                <a:extLst>
                  <a:ext uri="{0D108BD9-81ED-4DB2-BD59-A6C34878D82A}">
                    <a16:rowId xmlns:a16="http://schemas.microsoft.com/office/drawing/2014/main" val="10007"/>
                  </a:ext>
                </a:extLst>
              </a:tr>
              <a:tr h="451575">
                <a:tc>
                  <a:txBody>
                    <a:bodyPr/>
                    <a:lstStyle/>
                    <a:p>
                      <a:pPr marL="0" marR="0" lvl="0" indent="0" algn="l" rtl="0">
                        <a:spcBef>
                          <a:spcPts val="0"/>
                        </a:spcBef>
                        <a:spcAft>
                          <a:spcPts val="0"/>
                        </a:spcAft>
                        <a:buNone/>
                      </a:pPr>
                      <a:r>
                        <a:rPr lang="en-GB" sz="2400"/>
                        <a:t>8</a:t>
                      </a:r>
                      <a:endParaRPr/>
                    </a:p>
                  </a:txBody>
                  <a:tcPr marL="91450" marR="91450" marT="45725" marB="45725"/>
                </a:tc>
                <a:tc>
                  <a:txBody>
                    <a:bodyPr/>
                    <a:lstStyle/>
                    <a:p>
                      <a:pPr marL="0" marR="0" lvl="0" indent="0" algn="l" rtl="0">
                        <a:spcBef>
                          <a:spcPts val="0"/>
                        </a:spcBef>
                        <a:spcAft>
                          <a:spcPts val="0"/>
                        </a:spcAft>
                        <a:buNone/>
                      </a:pPr>
                      <a:r>
                        <a:rPr lang="en-GB" sz="2400"/>
                        <a:t>Current Valuation (in INR)</a:t>
                      </a:r>
                      <a:endParaRPr/>
                    </a:p>
                  </a:txBody>
                  <a:tcPr marL="91450" marR="91450" marT="45725" marB="45725"/>
                </a:tc>
                <a:tc>
                  <a:txBody>
                    <a:bodyPr/>
                    <a:lstStyle/>
                    <a:p>
                      <a:pPr marL="0" marR="0" lvl="0" indent="0" algn="l" rtl="0">
                        <a:spcBef>
                          <a:spcPts val="0"/>
                        </a:spcBef>
                        <a:spcAft>
                          <a:spcPts val="0"/>
                        </a:spcAft>
                        <a:buNone/>
                      </a:pPr>
                      <a:endParaRPr sz="2400"/>
                    </a:p>
                  </a:txBody>
                  <a:tcPr marL="91450" marR="91450" marT="45725" marB="45725"/>
                </a:tc>
                <a:extLst>
                  <a:ext uri="{0D108BD9-81ED-4DB2-BD59-A6C34878D82A}">
                    <a16:rowId xmlns:a16="http://schemas.microsoft.com/office/drawing/2014/main" val="10008"/>
                  </a:ext>
                </a:extLst>
              </a:tr>
              <a:tr h="451575">
                <a:tc>
                  <a:txBody>
                    <a:bodyPr/>
                    <a:lstStyle/>
                    <a:p>
                      <a:pPr marL="0" marR="0" lvl="0" indent="0" algn="l" rtl="0">
                        <a:spcBef>
                          <a:spcPts val="0"/>
                        </a:spcBef>
                        <a:spcAft>
                          <a:spcPts val="0"/>
                        </a:spcAft>
                        <a:buNone/>
                      </a:pPr>
                      <a:r>
                        <a:rPr lang="en-GB" sz="2400"/>
                        <a:t>9</a:t>
                      </a:r>
                      <a:endParaRPr sz="2400"/>
                    </a:p>
                  </a:txBody>
                  <a:tcPr marL="91450" marR="91450" marT="45725" marB="45725"/>
                </a:tc>
                <a:tc>
                  <a:txBody>
                    <a:bodyPr/>
                    <a:lstStyle/>
                    <a:p>
                      <a:pPr marL="0" marR="0" lvl="0" indent="0" algn="l" rtl="0">
                        <a:spcBef>
                          <a:spcPts val="0"/>
                        </a:spcBef>
                        <a:spcAft>
                          <a:spcPts val="0"/>
                        </a:spcAft>
                        <a:buNone/>
                      </a:pPr>
                      <a:r>
                        <a:rPr lang="en-GB" sz="2400"/>
                        <a:t>No. of IPR Granted</a:t>
                      </a:r>
                      <a:endParaRPr sz="2400"/>
                    </a:p>
                  </a:txBody>
                  <a:tcPr marL="91450" marR="91450" marT="45725" marB="45725"/>
                </a:tc>
                <a:tc>
                  <a:txBody>
                    <a:bodyPr/>
                    <a:lstStyle/>
                    <a:p>
                      <a:pPr marL="0" marR="0" lvl="0" indent="0" algn="l" rtl="0">
                        <a:spcBef>
                          <a:spcPts val="0"/>
                        </a:spcBef>
                        <a:spcAft>
                          <a:spcPts val="0"/>
                        </a:spcAft>
                        <a:buNone/>
                      </a:pPr>
                      <a:endParaRPr sz="2400"/>
                    </a:p>
                  </a:txBody>
                  <a:tcPr marL="91450" marR="91450" marT="45725" marB="45725"/>
                </a:tc>
                <a:extLst>
                  <a:ext uri="{0D108BD9-81ED-4DB2-BD59-A6C34878D82A}">
                    <a16:rowId xmlns:a16="http://schemas.microsoft.com/office/drawing/2014/main" val="10009"/>
                  </a:ext>
                </a:extLst>
              </a:tr>
              <a:tr h="451575">
                <a:tc>
                  <a:txBody>
                    <a:bodyPr/>
                    <a:lstStyle/>
                    <a:p>
                      <a:pPr marL="0" marR="0" lvl="0" indent="0" algn="l" rtl="0">
                        <a:spcBef>
                          <a:spcPts val="0"/>
                        </a:spcBef>
                        <a:spcAft>
                          <a:spcPts val="0"/>
                        </a:spcAft>
                        <a:buNone/>
                      </a:pPr>
                      <a:r>
                        <a:rPr lang="en-GB" sz="2400"/>
                        <a:t>10</a:t>
                      </a:r>
                      <a:endParaRPr sz="2400"/>
                    </a:p>
                  </a:txBody>
                  <a:tcPr marL="91450" marR="91450" marT="45725" marB="45725"/>
                </a:tc>
                <a:tc>
                  <a:txBody>
                    <a:bodyPr/>
                    <a:lstStyle/>
                    <a:p>
                      <a:pPr marL="0" marR="0" lvl="0" indent="0" algn="l" rtl="0">
                        <a:spcBef>
                          <a:spcPts val="0"/>
                        </a:spcBef>
                        <a:spcAft>
                          <a:spcPts val="0"/>
                        </a:spcAft>
                        <a:buNone/>
                      </a:pPr>
                      <a:r>
                        <a:rPr lang="en-GB" sz="2400"/>
                        <a:t>No. of IPR Published/Filed</a:t>
                      </a:r>
                      <a:endParaRPr sz="2400"/>
                    </a:p>
                  </a:txBody>
                  <a:tcPr marL="91450" marR="91450" marT="45725" marB="45725"/>
                </a:tc>
                <a:tc>
                  <a:txBody>
                    <a:bodyPr/>
                    <a:lstStyle/>
                    <a:p>
                      <a:pPr marL="0" marR="0" lvl="0" indent="0" algn="l" rtl="0">
                        <a:spcBef>
                          <a:spcPts val="0"/>
                        </a:spcBef>
                        <a:spcAft>
                          <a:spcPts val="0"/>
                        </a:spcAft>
                        <a:buNone/>
                      </a:pPr>
                      <a:endParaRPr sz="2400"/>
                    </a:p>
                  </a:txBody>
                  <a:tcPr marL="91450" marR="91450" marT="45725" marB="45725"/>
                </a:tc>
                <a:extLst>
                  <a:ext uri="{0D108BD9-81ED-4DB2-BD59-A6C34878D82A}">
                    <a16:rowId xmlns:a16="http://schemas.microsoft.com/office/drawing/2014/main" val="10010"/>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ctrTitle"/>
          </p:nvPr>
        </p:nvSpPr>
        <p:spPr>
          <a:xfrm>
            <a:off x="1524000" y="408197"/>
            <a:ext cx="9144000" cy="2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Play"/>
              <a:buNone/>
            </a:pPr>
            <a:r>
              <a:rPr lang="en-GB"/>
              <a:t>Startup Legal Name</a:t>
            </a:r>
            <a:br>
              <a:rPr lang="en-GB"/>
            </a:br>
            <a:r>
              <a:rPr lang="en-GB" sz="3600"/>
              <a:t>Startup Brand Name</a:t>
            </a:r>
            <a:endParaRPr/>
          </a:p>
        </p:txBody>
      </p:sp>
      <p:sp>
        <p:nvSpPr>
          <p:cNvPr id="91" name="Google Shape;91;p2"/>
          <p:cNvSpPr txBox="1">
            <a:spLocks noGrp="1"/>
          </p:cNvSpPr>
          <p:nvPr>
            <p:ph type="subTitle" idx="1"/>
          </p:nvPr>
        </p:nvSpPr>
        <p:spPr>
          <a:xfrm>
            <a:off x="1524000" y="2887872"/>
            <a:ext cx="9144000" cy="1655762"/>
          </a:xfrm>
          <a:prstGeom prst="rect">
            <a:avLst/>
          </a:prstGeom>
          <a:noFill/>
          <a:ln>
            <a:noFill/>
          </a:ln>
        </p:spPr>
        <p:txBody>
          <a:bodyPr spcFirstLastPara="1" wrap="square" lIns="91425" tIns="45700" rIns="91425" bIns="45700" anchor="t" anchorCtr="0">
            <a:normAutofit lnSpcReduction="10000"/>
          </a:bodyPr>
          <a:lstStyle/>
          <a:p>
            <a:pPr marL="0" lvl="0" indent="0" algn="ctr" rtl="0">
              <a:lnSpc>
                <a:spcPct val="90000"/>
              </a:lnSpc>
              <a:spcBef>
                <a:spcPts val="0"/>
              </a:spcBef>
              <a:spcAft>
                <a:spcPts val="0"/>
              </a:spcAft>
              <a:buClr>
                <a:schemeClr val="dk1"/>
              </a:buClr>
              <a:buSzPts val="2400"/>
              <a:buNone/>
            </a:pPr>
            <a:r>
              <a:rPr lang="en-GB" dirty="0"/>
              <a:t>Tagline or One-Liner Value Proposition</a:t>
            </a:r>
            <a:endParaRPr dirty="0"/>
          </a:p>
          <a:p>
            <a:pPr marL="0" lvl="0" indent="0" algn="ctr" rtl="0">
              <a:lnSpc>
                <a:spcPct val="90000"/>
              </a:lnSpc>
              <a:spcBef>
                <a:spcPts val="1000"/>
              </a:spcBef>
              <a:spcAft>
                <a:spcPts val="0"/>
              </a:spcAft>
              <a:buClr>
                <a:schemeClr val="dk1"/>
              </a:buClr>
              <a:buSzPts val="2400"/>
              <a:buNone/>
            </a:pPr>
            <a:endParaRPr dirty="0"/>
          </a:p>
          <a:p>
            <a:pPr marL="0" lvl="0" indent="0" algn="l" rtl="0">
              <a:lnSpc>
                <a:spcPct val="90000"/>
              </a:lnSpc>
              <a:spcBef>
                <a:spcPts val="1000"/>
              </a:spcBef>
              <a:spcAft>
                <a:spcPts val="0"/>
              </a:spcAft>
              <a:buClr>
                <a:schemeClr val="dk1"/>
              </a:buClr>
              <a:buSzPts val="2400"/>
              <a:buNone/>
            </a:pPr>
            <a:r>
              <a:rPr lang="en-GB" dirty="0"/>
              <a:t>Presented on: </a:t>
            </a:r>
            <a:endParaRPr lang="en-US" dirty="0"/>
          </a:p>
          <a:p>
            <a:pPr marL="0" lvl="0" indent="0" algn="l" rtl="0">
              <a:lnSpc>
                <a:spcPct val="90000"/>
              </a:lnSpc>
              <a:spcBef>
                <a:spcPts val="1000"/>
              </a:spcBef>
              <a:spcAft>
                <a:spcPts val="0"/>
              </a:spcAft>
              <a:buClr>
                <a:schemeClr val="dk1"/>
              </a:buClr>
              <a:buSzPts val="2400"/>
              <a:buNone/>
            </a:pPr>
            <a:r>
              <a:rPr lang="en-GB" dirty="0"/>
              <a:t>Incubator</a:t>
            </a:r>
            <a:r>
              <a:rPr lang="en-US" dirty="0"/>
              <a:t> Name: </a:t>
            </a:r>
          </a:p>
        </p:txBody>
      </p:sp>
      <p:sp>
        <p:nvSpPr>
          <p:cNvPr id="92" name="Google Shape;92;p2"/>
          <p:cNvSpPr txBox="1"/>
          <p:nvPr/>
        </p:nvSpPr>
        <p:spPr>
          <a:xfrm>
            <a:off x="6498772" y="5429670"/>
            <a:ext cx="4892270" cy="1428330"/>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2000"/>
              <a:buFont typeface="Arial"/>
              <a:buNone/>
            </a:pPr>
            <a:r>
              <a:rPr lang="en-GB" sz="2000" b="0" i="0" u="none" strike="noStrike" cap="none">
                <a:solidFill>
                  <a:schemeClr val="dk1"/>
                </a:solidFill>
                <a:latin typeface="Arial"/>
                <a:ea typeface="Arial"/>
                <a:cs typeface="Arial"/>
                <a:sym typeface="Arial"/>
              </a:rPr>
              <a:t>Core Technology used:</a:t>
            </a:r>
            <a:endParaRPr/>
          </a:p>
          <a:p>
            <a:pPr marL="0" marR="0" lvl="0" indent="0" algn="l" rtl="0">
              <a:lnSpc>
                <a:spcPct val="90000"/>
              </a:lnSpc>
              <a:spcBef>
                <a:spcPts val="1000"/>
              </a:spcBef>
              <a:spcAft>
                <a:spcPts val="0"/>
              </a:spcAft>
              <a:buClr>
                <a:schemeClr val="dk1"/>
              </a:buClr>
              <a:buSzPts val="2000"/>
              <a:buFont typeface="Arial"/>
              <a:buNone/>
            </a:pPr>
            <a:r>
              <a:rPr lang="en-GB" sz="2000" b="0" i="0" u="none" strike="noStrike" cap="none">
                <a:solidFill>
                  <a:schemeClr val="dk1"/>
                </a:solidFill>
                <a:latin typeface="Arial"/>
                <a:ea typeface="Arial"/>
                <a:cs typeface="Arial"/>
                <a:sym typeface="Arial"/>
              </a:rPr>
              <a:t>Sector:</a:t>
            </a:r>
            <a:endParaRPr/>
          </a:p>
          <a:p>
            <a:pPr marL="0" marR="0" lvl="0" indent="0" algn="l" rtl="0">
              <a:lnSpc>
                <a:spcPct val="90000"/>
              </a:lnSpc>
              <a:spcBef>
                <a:spcPts val="1000"/>
              </a:spcBef>
              <a:spcAft>
                <a:spcPts val="0"/>
              </a:spcAft>
              <a:buClr>
                <a:schemeClr val="dk1"/>
              </a:buClr>
              <a:buSzPts val="2000"/>
              <a:buFont typeface="Arial"/>
              <a:buNone/>
            </a:pPr>
            <a:r>
              <a:rPr lang="en-GB" sz="2000" b="0" i="0" u="none" strike="noStrike" cap="none">
                <a:solidFill>
                  <a:schemeClr val="dk1"/>
                </a:solidFill>
                <a:latin typeface="Arial"/>
                <a:ea typeface="Arial"/>
                <a:cs typeface="Arial"/>
                <a:sym typeface="Arial"/>
              </a:rPr>
              <a:t>Website:</a:t>
            </a:r>
            <a:endParaRPr sz="2000" b="0" i="0" u="none" strike="noStrike" cap="none">
              <a:solidFill>
                <a:schemeClr val="dk1"/>
              </a:solidFill>
              <a:latin typeface="Arial"/>
              <a:ea typeface="Arial"/>
              <a:cs typeface="Arial"/>
              <a:sym typeface="Arial"/>
            </a:endParaRPr>
          </a:p>
        </p:txBody>
      </p:sp>
      <p:sp>
        <p:nvSpPr>
          <p:cNvPr id="93" name="Google Shape;93;p2"/>
          <p:cNvSpPr txBox="1"/>
          <p:nvPr/>
        </p:nvSpPr>
        <p:spPr>
          <a:xfrm>
            <a:off x="9339942" y="408197"/>
            <a:ext cx="2487099" cy="950495"/>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2400"/>
              <a:buFont typeface="Arial"/>
              <a:buNone/>
            </a:pPr>
            <a:r>
              <a:rPr lang="en-GB" sz="2400" b="0" i="0" u="none" strike="noStrike" cap="none">
                <a:solidFill>
                  <a:schemeClr val="dk1"/>
                </a:solidFill>
                <a:latin typeface="Arial"/>
                <a:ea typeface="Arial"/>
                <a:cs typeface="Arial"/>
                <a:sym typeface="Arial"/>
              </a:rPr>
              <a:t>Accelerator Logo</a:t>
            </a:r>
            <a:endParaRPr sz="2400" b="0" i="0" u="none" strike="noStrike" cap="none">
              <a:solidFill>
                <a:schemeClr val="dk1"/>
              </a:solidFill>
              <a:latin typeface="Arial"/>
              <a:ea typeface="Arial"/>
              <a:cs typeface="Arial"/>
              <a:sym typeface="Arial"/>
            </a:endParaRPr>
          </a:p>
        </p:txBody>
      </p:sp>
      <p:sp>
        <p:nvSpPr>
          <p:cNvPr id="94" name="Google Shape;94;p2"/>
          <p:cNvSpPr txBox="1"/>
          <p:nvPr/>
        </p:nvSpPr>
        <p:spPr>
          <a:xfrm>
            <a:off x="778615" y="5429669"/>
            <a:ext cx="4058653" cy="1428331"/>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2000"/>
              <a:buFont typeface="Arial"/>
              <a:buNone/>
            </a:pPr>
            <a:r>
              <a:rPr lang="en-GB" sz="2000" b="0" i="0" u="none" strike="noStrike" cap="none">
                <a:solidFill>
                  <a:schemeClr val="dk1"/>
                </a:solidFill>
                <a:latin typeface="Arial"/>
                <a:ea typeface="Arial"/>
                <a:cs typeface="Arial"/>
                <a:sym typeface="Arial"/>
              </a:rPr>
              <a:t>City:</a:t>
            </a:r>
            <a:endParaRPr/>
          </a:p>
          <a:p>
            <a:pPr marL="0" marR="0" lvl="0" indent="0" algn="l" rtl="0">
              <a:lnSpc>
                <a:spcPct val="90000"/>
              </a:lnSpc>
              <a:spcBef>
                <a:spcPts val="1000"/>
              </a:spcBef>
              <a:spcAft>
                <a:spcPts val="0"/>
              </a:spcAft>
              <a:buClr>
                <a:schemeClr val="dk1"/>
              </a:buClr>
              <a:buSzPts val="2000"/>
              <a:buFont typeface="Arial"/>
              <a:buNone/>
            </a:pPr>
            <a:r>
              <a:rPr lang="en-GB" sz="2000" b="0" i="0" u="none" strike="noStrike" cap="none">
                <a:solidFill>
                  <a:schemeClr val="dk1"/>
                </a:solidFill>
                <a:latin typeface="Arial"/>
                <a:ea typeface="Arial"/>
                <a:cs typeface="Arial"/>
                <a:sym typeface="Arial"/>
              </a:rPr>
              <a:t>State:</a:t>
            </a:r>
            <a:endParaRPr/>
          </a:p>
          <a:p>
            <a:pPr marL="0" marR="0" lvl="0" indent="0" algn="l" rtl="0">
              <a:lnSpc>
                <a:spcPct val="90000"/>
              </a:lnSpc>
              <a:spcBef>
                <a:spcPts val="1000"/>
              </a:spcBef>
              <a:spcAft>
                <a:spcPts val="0"/>
              </a:spcAft>
              <a:buClr>
                <a:schemeClr val="dk1"/>
              </a:buClr>
              <a:buSzPts val="2000"/>
              <a:buFont typeface="Arial"/>
              <a:buNone/>
            </a:pPr>
            <a:r>
              <a:rPr lang="en-GB" sz="2000" b="0" i="0" u="none" strike="noStrike" cap="none">
                <a:solidFill>
                  <a:schemeClr val="dk1"/>
                </a:solidFill>
                <a:latin typeface="Arial"/>
                <a:ea typeface="Arial"/>
                <a:cs typeface="Arial"/>
                <a:sym typeface="Arial"/>
              </a:rPr>
              <a:t>Year of Incorporation</a:t>
            </a:r>
            <a:endParaRPr sz="2000" b="0" i="0" u="none" strike="noStrike" cap="none">
              <a:solidFill>
                <a:schemeClr val="dk1"/>
              </a:solidFill>
              <a:latin typeface="Arial"/>
              <a:ea typeface="Arial"/>
              <a:cs typeface="Arial"/>
              <a:sym typeface="Arial"/>
            </a:endParaRPr>
          </a:p>
        </p:txBody>
      </p:sp>
      <p:pic>
        <p:nvPicPr>
          <p:cNvPr id="95" name="Google Shape;95;p2" descr="Meity Startup Hub"/>
          <p:cNvPicPr preferRelativeResize="0"/>
          <p:nvPr/>
        </p:nvPicPr>
        <p:blipFill rotWithShape="1">
          <a:blip r:embed="rId3">
            <a:alphaModFix/>
          </a:blip>
          <a:srcRect/>
          <a:stretch/>
        </p:blipFill>
        <p:spPr>
          <a:xfrm>
            <a:off x="697045" y="152716"/>
            <a:ext cx="1653909" cy="1205976"/>
          </a:xfrm>
          <a:prstGeom prst="rect">
            <a:avLst/>
          </a:prstGeom>
          <a:noFill/>
          <a:ln>
            <a:noFill/>
          </a:ln>
        </p:spPr>
      </p:pic>
      <p:sp>
        <p:nvSpPr>
          <p:cNvPr id="96" name="Google Shape;96;p2"/>
          <p:cNvSpPr txBox="1"/>
          <p:nvPr/>
        </p:nvSpPr>
        <p:spPr>
          <a:xfrm>
            <a:off x="4936958" y="408197"/>
            <a:ext cx="2318083" cy="950495"/>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2400"/>
              <a:buFont typeface="Arial"/>
              <a:buNone/>
            </a:pPr>
            <a:r>
              <a:rPr lang="en-GB" sz="2400" b="0" i="0" u="none" strike="noStrike" cap="none">
                <a:solidFill>
                  <a:schemeClr val="dk1"/>
                </a:solidFill>
                <a:latin typeface="Arial"/>
                <a:ea typeface="Arial"/>
                <a:cs typeface="Arial"/>
                <a:sym typeface="Arial"/>
              </a:rPr>
              <a:t>Startup Logo</a:t>
            </a:r>
            <a:endParaRPr sz="2400" b="0" i="0" u="none" strike="noStrike" cap="none">
              <a:solidFill>
                <a:schemeClr val="dk1"/>
              </a:solidFill>
              <a:latin typeface="Arial"/>
              <a:ea typeface="Arial"/>
              <a:cs typeface="Arial"/>
              <a:sym typeface="Arial"/>
            </a:endParaRPr>
          </a:p>
        </p:txBody>
      </p:sp>
      <p:sp>
        <p:nvSpPr>
          <p:cNvPr id="97" name="Google Shape;97;p2"/>
          <p:cNvSpPr txBox="1"/>
          <p:nvPr/>
        </p:nvSpPr>
        <p:spPr>
          <a:xfrm>
            <a:off x="4343400" y="4706266"/>
            <a:ext cx="7210928" cy="560770"/>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2000"/>
              <a:buFont typeface="Arial"/>
              <a:buNone/>
            </a:pPr>
            <a:r>
              <a:rPr lang="en-GB" sz="2000" b="0" i="0" u="none" strike="noStrike" cap="none">
                <a:solidFill>
                  <a:schemeClr val="dk1"/>
                </a:solidFill>
                <a:latin typeface="Arial"/>
                <a:ea typeface="Arial"/>
                <a:cs typeface="Arial"/>
                <a:sym typeface="Arial"/>
              </a:rPr>
              <a:t>Disclaimer: </a:t>
            </a:r>
            <a:endParaRPr sz="2000" b="0" i="0" u="none" strike="noStrike" cap="non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3"/>
          <p:cNvSpPr txBox="1">
            <a:spLocks noGrp="1"/>
          </p:cNvSpPr>
          <p:nvPr>
            <p:ph type="title"/>
          </p:nvPr>
        </p:nvSpPr>
        <p:spPr>
          <a:xfrm>
            <a:off x="838200" y="24538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Play"/>
              <a:buNone/>
            </a:pPr>
            <a:r>
              <a:rPr lang="en-GB"/>
              <a:t>Problem Solution Fit</a:t>
            </a:r>
            <a:endParaRPr/>
          </a:p>
        </p:txBody>
      </p:sp>
      <p:sp>
        <p:nvSpPr>
          <p:cNvPr id="103" name="Google Shape;103;p3"/>
          <p:cNvSpPr txBox="1">
            <a:spLocks noGrp="1"/>
          </p:cNvSpPr>
          <p:nvPr>
            <p:ph type="body" idx="1"/>
          </p:nvPr>
        </p:nvSpPr>
        <p:spPr>
          <a:xfrm>
            <a:off x="838200" y="2239283"/>
            <a:ext cx="54102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400"/>
              <a:buChar char="•"/>
            </a:pPr>
            <a:r>
              <a:rPr lang="en-GB" sz="2400"/>
              <a:t>Clear description of the problem being solved</a:t>
            </a:r>
            <a:endParaRPr/>
          </a:p>
          <a:p>
            <a:pPr marL="228600" lvl="0" indent="-228600" algn="l" rtl="0">
              <a:lnSpc>
                <a:spcPct val="90000"/>
              </a:lnSpc>
              <a:spcBef>
                <a:spcPts val="1000"/>
              </a:spcBef>
              <a:spcAft>
                <a:spcPts val="0"/>
              </a:spcAft>
              <a:buClr>
                <a:schemeClr val="dk1"/>
              </a:buClr>
              <a:buSzPts val="2400"/>
              <a:buChar char="•"/>
            </a:pPr>
            <a:r>
              <a:rPr lang="en-GB" sz="2400"/>
              <a:t>Current pain points or gaps in the market</a:t>
            </a:r>
            <a:endParaRPr/>
          </a:p>
          <a:p>
            <a:pPr marL="228600" lvl="0" indent="-228600" algn="l" rtl="0">
              <a:lnSpc>
                <a:spcPct val="90000"/>
              </a:lnSpc>
              <a:spcBef>
                <a:spcPts val="1000"/>
              </a:spcBef>
              <a:spcAft>
                <a:spcPts val="0"/>
              </a:spcAft>
              <a:buClr>
                <a:schemeClr val="dk1"/>
              </a:buClr>
              <a:buSzPts val="2400"/>
              <a:buChar char="•"/>
            </a:pPr>
            <a:r>
              <a:rPr lang="en-GB" sz="2400"/>
              <a:t>Why this problem matters (statistics or examples)</a:t>
            </a:r>
            <a:endParaRPr sz="2400"/>
          </a:p>
        </p:txBody>
      </p:sp>
      <p:sp>
        <p:nvSpPr>
          <p:cNvPr id="104" name="Google Shape;104;p3"/>
          <p:cNvSpPr txBox="1"/>
          <p:nvPr/>
        </p:nvSpPr>
        <p:spPr>
          <a:xfrm>
            <a:off x="6411685" y="2239283"/>
            <a:ext cx="5410200" cy="4351338"/>
          </a:xfrm>
          <a:prstGeom prst="rect">
            <a:avLst/>
          </a:prstGeom>
          <a:noFill/>
          <a:ln>
            <a:noFill/>
          </a:ln>
        </p:spPr>
        <p:txBody>
          <a:bodyPr spcFirstLastPara="1" wrap="square" lIns="91425" tIns="45700" rIns="91425" bIns="45700" anchor="t" anchorCtr="0">
            <a:normAutofit/>
          </a:bodyPr>
          <a:lstStyle/>
          <a:p>
            <a:pPr marL="228600" marR="0" lvl="0" indent="-228600" algn="l" rtl="0">
              <a:lnSpc>
                <a:spcPct val="90000"/>
              </a:lnSpc>
              <a:spcBef>
                <a:spcPts val="0"/>
              </a:spcBef>
              <a:spcAft>
                <a:spcPts val="0"/>
              </a:spcAft>
              <a:buClr>
                <a:schemeClr val="dk1"/>
              </a:buClr>
              <a:buSzPts val="2400"/>
              <a:buFont typeface="Arial"/>
              <a:buChar char="•"/>
            </a:pPr>
            <a:r>
              <a:rPr lang="en-GB" sz="2400" b="0" i="0" u="none" strike="noStrike" cap="none">
                <a:solidFill>
                  <a:schemeClr val="dk1"/>
                </a:solidFill>
                <a:latin typeface="Arial"/>
                <a:ea typeface="Arial"/>
                <a:cs typeface="Arial"/>
                <a:sym typeface="Arial"/>
              </a:rPr>
              <a:t>Brief description of your product/service</a:t>
            </a:r>
            <a:endParaRPr/>
          </a:p>
          <a:p>
            <a:pPr marL="228600" marR="0" lvl="0" indent="-228600" algn="l" rtl="0">
              <a:lnSpc>
                <a:spcPct val="90000"/>
              </a:lnSpc>
              <a:spcBef>
                <a:spcPts val="1000"/>
              </a:spcBef>
              <a:spcAft>
                <a:spcPts val="0"/>
              </a:spcAft>
              <a:buClr>
                <a:schemeClr val="dk1"/>
              </a:buClr>
              <a:buSzPts val="2400"/>
              <a:buFont typeface="Arial"/>
              <a:buChar char="•"/>
            </a:pPr>
            <a:r>
              <a:rPr lang="en-GB" sz="2400" b="0" i="0" u="none" strike="noStrike" cap="none">
                <a:solidFill>
                  <a:schemeClr val="dk1"/>
                </a:solidFill>
                <a:latin typeface="Arial"/>
                <a:ea typeface="Arial"/>
                <a:cs typeface="Arial"/>
                <a:sym typeface="Arial"/>
              </a:rPr>
              <a:t>Key features &amp; benefits</a:t>
            </a:r>
            <a:endParaRPr/>
          </a:p>
          <a:p>
            <a:pPr marL="228600" marR="0" lvl="0" indent="-228600" algn="l" rtl="0">
              <a:lnSpc>
                <a:spcPct val="90000"/>
              </a:lnSpc>
              <a:spcBef>
                <a:spcPts val="1000"/>
              </a:spcBef>
              <a:spcAft>
                <a:spcPts val="0"/>
              </a:spcAft>
              <a:buClr>
                <a:schemeClr val="dk1"/>
              </a:buClr>
              <a:buSzPts val="2400"/>
              <a:buFont typeface="Arial"/>
              <a:buChar char="•"/>
            </a:pPr>
            <a:r>
              <a:rPr lang="en-GB" sz="2400" b="0" i="0" u="none" strike="noStrike" cap="none">
                <a:solidFill>
                  <a:schemeClr val="dk1"/>
                </a:solidFill>
                <a:latin typeface="Arial"/>
                <a:ea typeface="Arial"/>
                <a:cs typeface="Arial"/>
                <a:sym typeface="Arial"/>
              </a:rPr>
              <a:t>How it addresses the identified problem uniquely</a:t>
            </a:r>
            <a:endParaRPr/>
          </a:p>
          <a:p>
            <a:pPr marL="228600" marR="0" lvl="0" indent="-228600" algn="l" rtl="0">
              <a:lnSpc>
                <a:spcPct val="90000"/>
              </a:lnSpc>
              <a:spcBef>
                <a:spcPts val="1000"/>
              </a:spcBef>
              <a:spcAft>
                <a:spcPts val="0"/>
              </a:spcAft>
              <a:buClr>
                <a:schemeClr val="dk1"/>
              </a:buClr>
              <a:buSzPts val="2400"/>
              <a:buFont typeface="Arial"/>
              <a:buChar char="•"/>
            </a:pPr>
            <a:r>
              <a:rPr lang="en-GB" sz="2400" b="0" i="0" u="none" strike="noStrike" cap="none">
                <a:solidFill>
                  <a:schemeClr val="dk1"/>
                </a:solidFill>
                <a:latin typeface="Arial"/>
                <a:ea typeface="Arial"/>
                <a:cs typeface="Arial"/>
                <a:sym typeface="Arial"/>
              </a:rPr>
              <a:t>Unique Value Proposition</a:t>
            </a:r>
            <a:endParaRPr/>
          </a:p>
          <a:p>
            <a:pPr marL="228600" marR="0" lvl="0" indent="-228600" algn="l" rtl="0">
              <a:lnSpc>
                <a:spcPct val="90000"/>
              </a:lnSpc>
              <a:spcBef>
                <a:spcPts val="1000"/>
              </a:spcBef>
              <a:spcAft>
                <a:spcPts val="0"/>
              </a:spcAft>
              <a:buClr>
                <a:schemeClr val="dk1"/>
              </a:buClr>
              <a:buSzPts val="2400"/>
              <a:buFont typeface="Arial"/>
              <a:buChar char="•"/>
            </a:pPr>
            <a:r>
              <a:rPr lang="en-GB" sz="2400" b="0" i="0" u="none" strike="noStrike" cap="none">
                <a:solidFill>
                  <a:schemeClr val="dk1"/>
                </a:solidFill>
                <a:latin typeface="Arial"/>
                <a:ea typeface="Arial"/>
                <a:cs typeface="Arial"/>
                <a:sym typeface="Arial"/>
              </a:rPr>
              <a:t>Include Picture of your Solution</a:t>
            </a:r>
            <a:endParaRPr/>
          </a:p>
        </p:txBody>
      </p:sp>
      <p:sp>
        <p:nvSpPr>
          <p:cNvPr id="105" name="Google Shape;105;p3"/>
          <p:cNvSpPr txBox="1"/>
          <p:nvPr/>
        </p:nvSpPr>
        <p:spPr>
          <a:xfrm>
            <a:off x="838200" y="1612560"/>
            <a:ext cx="5410200" cy="662555"/>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2800"/>
              <a:buFont typeface="Arial"/>
              <a:buNone/>
            </a:pPr>
            <a:r>
              <a:rPr lang="en-GB" sz="2800" b="0" i="0" u="none" strike="noStrike" cap="none">
                <a:solidFill>
                  <a:schemeClr val="dk1"/>
                </a:solidFill>
                <a:latin typeface="Arial"/>
                <a:ea typeface="Arial"/>
                <a:cs typeface="Arial"/>
                <a:sym typeface="Arial"/>
              </a:rPr>
              <a:t>Problem</a:t>
            </a:r>
            <a:endParaRPr sz="2800" b="0" i="0" u="none" strike="noStrike" cap="none">
              <a:solidFill>
                <a:schemeClr val="dk1"/>
              </a:solidFill>
              <a:latin typeface="Arial"/>
              <a:ea typeface="Arial"/>
              <a:cs typeface="Arial"/>
              <a:sym typeface="Arial"/>
            </a:endParaRPr>
          </a:p>
        </p:txBody>
      </p:sp>
      <p:sp>
        <p:nvSpPr>
          <p:cNvPr id="106" name="Google Shape;106;p3"/>
          <p:cNvSpPr txBox="1"/>
          <p:nvPr/>
        </p:nvSpPr>
        <p:spPr>
          <a:xfrm>
            <a:off x="6411685" y="1612560"/>
            <a:ext cx="5410200" cy="521040"/>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2800"/>
              <a:buFont typeface="Arial"/>
              <a:buNone/>
            </a:pPr>
            <a:r>
              <a:rPr lang="en-GB" sz="2800" b="0" i="0" u="none" strike="noStrike" cap="none">
                <a:solidFill>
                  <a:schemeClr val="dk1"/>
                </a:solidFill>
                <a:latin typeface="Arial"/>
                <a:ea typeface="Arial"/>
                <a:cs typeface="Arial"/>
                <a:sym typeface="Arial"/>
              </a:rPr>
              <a:t>Solution</a:t>
            </a:r>
            <a:endParaRPr sz="2800" b="0" i="0" u="none" strike="noStrike" cap="non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Play"/>
              <a:buNone/>
            </a:pPr>
            <a:r>
              <a:rPr lang="en-GB"/>
              <a:t>Technology &amp; Innovation</a:t>
            </a:r>
            <a:endParaRPr/>
          </a:p>
        </p:txBody>
      </p:sp>
      <p:sp>
        <p:nvSpPr>
          <p:cNvPr id="112" name="Google Shape;112;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GB"/>
              <a:t>Technology Innovations</a:t>
            </a:r>
            <a:endParaRPr/>
          </a:p>
          <a:p>
            <a:pPr marL="228600" lvl="0" indent="-228600" algn="l" rtl="0">
              <a:lnSpc>
                <a:spcPct val="90000"/>
              </a:lnSpc>
              <a:spcBef>
                <a:spcPts val="1000"/>
              </a:spcBef>
              <a:spcAft>
                <a:spcPts val="0"/>
              </a:spcAft>
              <a:buClr>
                <a:schemeClr val="dk1"/>
              </a:buClr>
              <a:buSzPts val="2800"/>
              <a:buChar char="•"/>
            </a:pPr>
            <a:r>
              <a:rPr lang="en-GB"/>
              <a:t>Brief tech stack or IP owned (patents, proprietary tech)</a:t>
            </a:r>
            <a:endParaRPr/>
          </a:p>
          <a:p>
            <a:pPr marL="228600" lvl="0" indent="-228600" algn="l" rtl="0">
              <a:lnSpc>
                <a:spcPct val="90000"/>
              </a:lnSpc>
              <a:spcBef>
                <a:spcPts val="1000"/>
              </a:spcBef>
              <a:spcAft>
                <a:spcPts val="0"/>
              </a:spcAft>
              <a:buClr>
                <a:schemeClr val="dk1"/>
              </a:buClr>
              <a:buSzPts val="2800"/>
              <a:buChar char="•"/>
            </a:pPr>
            <a:r>
              <a:rPr lang="en-GB"/>
              <a:t>Innovation differentiators compared to competitors</a:t>
            </a:r>
            <a:endParaRPr/>
          </a:p>
          <a:p>
            <a:pPr marL="228600" lvl="0" indent="-228600" algn="l" rtl="0">
              <a:lnSpc>
                <a:spcPct val="90000"/>
              </a:lnSpc>
              <a:spcBef>
                <a:spcPts val="1000"/>
              </a:spcBef>
              <a:spcAft>
                <a:spcPts val="0"/>
              </a:spcAft>
              <a:buClr>
                <a:schemeClr val="dk1"/>
              </a:buClr>
              <a:buSzPts val="2800"/>
              <a:buChar char="•"/>
            </a:pPr>
            <a:r>
              <a:rPr lang="en-GB"/>
              <a:t>Scalability and future development roadmap</a:t>
            </a:r>
            <a:endParaRPr/>
          </a:p>
          <a:p>
            <a:pPr marL="228600" lvl="0" indent="-228600" algn="l" rtl="0">
              <a:lnSpc>
                <a:spcPct val="90000"/>
              </a:lnSpc>
              <a:spcBef>
                <a:spcPts val="1000"/>
              </a:spcBef>
              <a:spcAft>
                <a:spcPts val="0"/>
              </a:spcAft>
              <a:buClr>
                <a:schemeClr val="dk1"/>
              </a:buClr>
              <a:buSzPts val="2800"/>
              <a:buChar char="•"/>
            </a:pPr>
            <a:r>
              <a:rPr lang="en-GB"/>
              <a:t>Include screenshot(s) of IP Granted along with number</a:t>
            </a:r>
            <a:endParaRPr/>
          </a:p>
          <a:p>
            <a:pPr marL="228600" lvl="0" indent="-228600" algn="l" rtl="0">
              <a:lnSpc>
                <a:spcPct val="90000"/>
              </a:lnSpc>
              <a:spcBef>
                <a:spcPts val="1000"/>
              </a:spcBef>
              <a:spcAft>
                <a:spcPts val="0"/>
              </a:spcAft>
              <a:buClr>
                <a:schemeClr val="dk1"/>
              </a:buClr>
              <a:buSzPts val="2800"/>
              <a:buChar char="•"/>
            </a:pPr>
            <a:r>
              <a:rPr lang="en-GB"/>
              <a:t>Competitive Advantage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Play"/>
              <a:buNone/>
            </a:pPr>
            <a:r>
              <a:rPr lang="en-GB"/>
              <a:t>Market Opportunity &amp; Scalability</a:t>
            </a:r>
            <a:endParaRPr/>
          </a:p>
        </p:txBody>
      </p:sp>
      <p:sp>
        <p:nvSpPr>
          <p:cNvPr id="118" name="Google Shape;118;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GB"/>
              <a:t>Total Addressable Market (TAM), Serviceable Market (SAM), and Target Market (SOM)</a:t>
            </a:r>
            <a:endParaRPr/>
          </a:p>
          <a:p>
            <a:pPr marL="228600" lvl="0" indent="-228600" algn="l" rtl="0">
              <a:lnSpc>
                <a:spcPct val="90000"/>
              </a:lnSpc>
              <a:spcBef>
                <a:spcPts val="1000"/>
              </a:spcBef>
              <a:spcAft>
                <a:spcPts val="0"/>
              </a:spcAft>
              <a:buClr>
                <a:schemeClr val="dk1"/>
              </a:buClr>
              <a:buSzPts val="2800"/>
              <a:buChar char="•"/>
            </a:pPr>
            <a:r>
              <a:rPr lang="en-GB"/>
              <a:t>Industry trends and growth potential</a:t>
            </a:r>
            <a:endParaRPr/>
          </a:p>
          <a:p>
            <a:pPr marL="228600" lvl="0" indent="-228600" algn="l" rtl="0">
              <a:lnSpc>
                <a:spcPct val="90000"/>
              </a:lnSpc>
              <a:spcBef>
                <a:spcPts val="1000"/>
              </a:spcBef>
              <a:spcAft>
                <a:spcPts val="0"/>
              </a:spcAft>
              <a:buClr>
                <a:schemeClr val="dk1"/>
              </a:buClr>
              <a:buSzPts val="2800"/>
              <a:buChar char="•"/>
            </a:pPr>
            <a:r>
              <a:rPr lang="en-GB"/>
              <a:t>Competitor analysis snapshot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Play"/>
              <a:buNone/>
            </a:pPr>
            <a:r>
              <a:rPr lang="en-GB"/>
              <a:t>Business Model</a:t>
            </a:r>
            <a:endParaRPr/>
          </a:p>
        </p:txBody>
      </p:sp>
      <p:sp>
        <p:nvSpPr>
          <p:cNvPr id="124" name="Google Shape;124;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GB"/>
              <a:t>Revenue streams and pricing strategy</a:t>
            </a:r>
            <a:endParaRPr/>
          </a:p>
          <a:p>
            <a:pPr marL="228600" lvl="0" indent="-228600" algn="l" rtl="0">
              <a:lnSpc>
                <a:spcPct val="90000"/>
              </a:lnSpc>
              <a:spcBef>
                <a:spcPts val="1000"/>
              </a:spcBef>
              <a:spcAft>
                <a:spcPts val="0"/>
              </a:spcAft>
              <a:buClr>
                <a:schemeClr val="dk1"/>
              </a:buClr>
              <a:buSzPts val="2800"/>
              <a:buChar char="•"/>
            </a:pPr>
            <a:r>
              <a:rPr lang="en-GB"/>
              <a:t>Customer acquisition strategy</a:t>
            </a:r>
            <a:endParaRPr/>
          </a:p>
          <a:p>
            <a:pPr marL="228600" lvl="0" indent="-228600" algn="l" rtl="0">
              <a:lnSpc>
                <a:spcPct val="90000"/>
              </a:lnSpc>
              <a:spcBef>
                <a:spcPts val="1000"/>
              </a:spcBef>
              <a:spcAft>
                <a:spcPts val="0"/>
              </a:spcAft>
              <a:buClr>
                <a:schemeClr val="dk1"/>
              </a:buClr>
              <a:buSzPts val="2800"/>
              <a:buChar char="•"/>
            </a:pPr>
            <a:r>
              <a:rPr lang="en-GB"/>
              <a:t>Current traction: Users, revenue, partnerships, or pilots</a:t>
            </a:r>
            <a:endParaRPr/>
          </a:p>
          <a:p>
            <a:pPr marL="228600" lvl="0" indent="-228600" algn="l" rtl="0">
              <a:lnSpc>
                <a:spcPct val="90000"/>
              </a:lnSpc>
              <a:spcBef>
                <a:spcPts val="1000"/>
              </a:spcBef>
              <a:spcAft>
                <a:spcPts val="0"/>
              </a:spcAft>
              <a:buClr>
                <a:schemeClr val="dk1"/>
              </a:buClr>
              <a:buSzPts val="2800"/>
              <a:buChar char="•"/>
            </a:pPr>
            <a:r>
              <a:rPr lang="en-GB"/>
              <a:t>Target Customers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Play"/>
              <a:buNone/>
            </a:pPr>
            <a:r>
              <a:rPr lang="en-GB"/>
              <a:t>Financials &amp; Projections</a:t>
            </a:r>
            <a:endParaRPr/>
          </a:p>
        </p:txBody>
      </p:sp>
      <p:sp>
        <p:nvSpPr>
          <p:cNvPr id="130" name="Google Shape;130;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GB"/>
              <a:t>Summary of current financial status (Revenue, Expenses, Burn Rate)</a:t>
            </a:r>
            <a:endParaRPr/>
          </a:p>
          <a:p>
            <a:pPr marL="228600" lvl="0" indent="-228600" algn="l" rtl="0">
              <a:lnSpc>
                <a:spcPct val="90000"/>
              </a:lnSpc>
              <a:spcBef>
                <a:spcPts val="1000"/>
              </a:spcBef>
              <a:spcAft>
                <a:spcPts val="0"/>
              </a:spcAft>
              <a:buClr>
                <a:schemeClr val="dk1"/>
              </a:buClr>
              <a:buSzPts val="2800"/>
              <a:buChar char="•"/>
            </a:pPr>
            <a:r>
              <a:rPr lang="en-GB"/>
              <a:t>3-year projections with growth assumptions</a:t>
            </a:r>
            <a:endParaRPr/>
          </a:p>
          <a:p>
            <a:pPr marL="228600" lvl="0" indent="-228600" algn="l" rtl="0">
              <a:lnSpc>
                <a:spcPct val="90000"/>
              </a:lnSpc>
              <a:spcBef>
                <a:spcPts val="1000"/>
              </a:spcBef>
              <a:spcAft>
                <a:spcPts val="0"/>
              </a:spcAft>
              <a:buClr>
                <a:schemeClr val="dk1"/>
              </a:buClr>
              <a:buSzPts val="2800"/>
              <a:buChar char="•"/>
            </a:pPr>
            <a:r>
              <a:rPr lang="en-GB"/>
              <a:t>Key performance indicators (KPIs) in numbers</a:t>
            </a:r>
            <a:endParaRPr/>
          </a:p>
          <a:p>
            <a:pPr marL="228600" lvl="0" indent="-228600" algn="l" rtl="0">
              <a:lnSpc>
                <a:spcPct val="90000"/>
              </a:lnSpc>
              <a:spcBef>
                <a:spcPts val="1000"/>
              </a:spcBef>
              <a:spcAft>
                <a:spcPts val="0"/>
              </a:spcAft>
              <a:buClr>
                <a:schemeClr val="dk1"/>
              </a:buClr>
              <a:buSzPts val="2800"/>
              <a:buChar char="•"/>
            </a:pPr>
            <a:r>
              <a:rPr lang="en-GB"/>
              <a:t>Current No. of customer(s)</a:t>
            </a:r>
            <a:endParaRPr/>
          </a:p>
          <a:p>
            <a:pPr marL="228600" lvl="0" indent="-165100" algn="l" rtl="0">
              <a:lnSpc>
                <a:spcPct val="90000"/>
              </a:lnSpc>
              <a:spcBef>
                <a:spcPts val="1000"/>
              </a:spcBef>
              <a:spcAft>
                <a:spcPts val="0"/>
              </a:spcAft>
              <a:buSzPts val="1800"/>
              <a:buChar char="•"/>
            </a:pPr>
            <a:r>
              <a:rPr lang="en-GB"/>
              <a:t>Include Unit Economics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Play"/>
              <a:buNone/>
            </a:pPr>
            <a:r>
              <a:rPr lang="en-GB"/>
              <a:t>Funding Requirement &amp; Utilization Plan</a:t>
            </a:r>
            <a:endParaRPr/>
          </a:p>
        </p:txBody>
      </p:sp>
      <p:sp>
        <p:nvSpPr>
          <p:cNvPr id="136" name="Google Shape;136;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GB"/>
              <a:t>Total funding required and allocation (Product, Marketing, Team, Operations)</a:t>
            </a:r>
            <a:endParaRPr/>
          </a:p>
          <a:p>
            <a:pPr marL="228600" lvl="0" indent="-228600" algn="l" rtl="0">
              <a:lnSpc>
                <a:spcPct val="90000"/>
              </a:lnSpc>
              <a:spcBef>
                <a:spcPts val="1000"/>
              </a:spcBef>
              <a:spcAft>
                <a:spcPts val="0"/>
              </a:spcAft>
              <a:buClr>
                <a:schemeClr val="dk1"/>
              </a:buClr>
              <a:buSzPts val="2800"/>
              <a:buChar char="•"/>
            </a:pPr>
            <a:r>
              <a:rPr lang="en-GB"/>
              <a:t>Matching fund details and confirmed investor commitments</a:t>
            </a:r>
            <a:endParaRPr/>
          </a:p>
          <a:p>
            <a:pPr marL="228600" lvl="0" indent="-228600" algn="l" rtl="0">
              <a:lnSpc>
                <a:spcPct val="90000"/>
              </a:lnSpc>
              <a:spcBef>
                <a:spcPts val="1000"/>
              </a:spcBef>
              <a:spcAft>
                <a:spcPts val="0"/>
              </a:spcAft>
              <a:buClr>
                <a:schemeClr val="dk1"/>
              </a:buClr>
              <a:buSzPts val="2800"/>
              <a:buChar char="•"/>
            </a:pPr>
            <a:r>
              <a:rPr lang="en-GB"/>
              <a:t>Key milestones linked to fund utilization – Metric Based</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Play"/>
              <a:buNone/>
            </a:pPr>
            <a:r>
              <a:rPr lang="en-GB"/>
              <a:t>Founding Team</a:t>
            </a:r>
            <a:endParaRPr/>
          </a:p>
        </p:txBody>
      </p:sp>
      <p:sp>
        <p:nvSpPr>
          <p:cNvPr id="142" name="Google Shape;142;p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GB"/>
              <a:t>Core team members with roles</a:t>
            </a:r>
            <a:endParaRPr/>
          </a:p>
          <a:p>
            <a:pPr marL="228600" lvl="0" indent="-228600" algn="l" rtl="0">
              <a:lnSpc>
                <a:spcPct val="90000"/>
              </a:lnSpc>
              <a:spcBef>
                <a:spcPts val="1000"/>
              </a:spcBef>
              <a:spcAft>
                <a:spcPts val="0"/>
              </a:spcAft>
              <a:buClr>
                <a:schemeClr val="dk1"/>
              </a:buClr>
              <a:buSzPts val="2800"/>
              <a:buChar char="•"/>
            </a:pPr>
            <a:r>
              <a:rPr lang="en-GB"/>
              <a:t>Brief bios highlighting expertise and achievements</a:t>
            </a:r>
            <a:endParaRPr/>
          </a:p>
          <a:p>
            <a:pPr marL="228600" lvl="0" indent="-228600" algn="l" rtl="0">
              <a:lnSpc>
                <a:spcPct val="90000"/>
              </a:lnSpc>
              <a:spcBef>
                <a:spcPts val="1000"/>
              </a:spcBef>
              <a:spcAft>
                <a:spcPts val="0"/>
              </a:spcAft>
              <a:buClr>
                <a:schemeClr val="dk1"/>
              </a:buClr>
              <a:buSzPts val="2800"/>
              <a:buChar char="•"/>
            </a:pPr>
            <a:r>
              <a:rPr lang="en-GB"/>
              <a:t>Advisory board or mentors (if any)</a:t>
            </a: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472</Words>
  <Application>Microsoft Office PowerPoint</Application>
  <PresentationFormat>Widescreen</PresentationFormat>
  <Paragraphs>89</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Play</vt:lpstr>
      <vt:lpstr>Calibri</vt:lpstr>
      <vt:lpstr>Arial</vt:lpstr>
      <vt:lpstr>Office Theme</vt:lpstr>
      <vt:lpstr>PowerPoint Presentation</vt:lpstr>
      <vt:lpstr>Startup Legal Name Startup Brand Name</vt:lpstr>
      <vt:lpstr>Problem Solution Fit</vt:lpstr>
      <vt:lpstr>Technology &amp; Innovation</vt:lpstr>
      <vt:lpstr>Market Opportunity &amp; Scalability</vt:lpstr>
      <vt:lpstr>Business Model</vt:lpstr>
      <vt:lpstr>Financials &amp; Projections</vt:lpstr>
      <vt:lpstr>Funding Requirement &amp; Utilization Plan</vt:lpstr>
      <vt:lpstr>Founding Team</vt:lpstr>
      <vt:lpstr>Acceleration Impact</vt:lpstr>
      <vt:lpstr>Current Status as on date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Bhuvaneshwari Nagarajan</dc:creator>
  <cp:lastModifiedBy>HP</cp:lastModifiedBy>
  <cp:revision>1</cp:revision>
  <dcterms:created xsi:type="dcterms:W3CDTF">2025-08-27T07:07:06Z</dcterms:created>
  <dcterms:modified xsi:type="dcterms:W3CDTF">2025-10-08T05:32:49Z</dcterms:modified>
</cp:coreProperties>
</file>